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2062400" cy="34747200"/>
  <p:notesSz cx="7010400" cy="9296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enhall, Carl S" initials="D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82" autoAdjust="0"/>
  </p:normalViewPr>
  <p:slideViewPr>
    <p:cSldViewPr>
      <p:cViewPr>
        <p:scale>
          <a:sx n="30" d="100"/>
          <a:sy n="30" d="100"/>
        </p:scale>
        <p:origin x="-702" y="-84"/>
      </p:cViewPr>
      <p:guideLst>
        <p:guide orient="horz" pos="10944"/>
        <p:guide pos="13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FD429-43EE-4B7E-B1EE-7645046D7CED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F58E8-1DA6-438D-84FA-FA22CBB6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185D-98B5-48F1-B5AC-C357508F566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5413" y="696913"/>
            <a:ext cx="42195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53C4-78D8-402B-AE38-AF9F7C755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8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553C4-78D8-402B-AE38-AF9F7C755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9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680" y="10794156"/>
            <a:ext cx="35753040" cy="74481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360" y="19690080"/>
            <a:ext cx="2944368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495240" y="1391502"/>
            <a:ext cx="9464040" cy="296477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3120" y="1391502"/>
            <a:ext cx="27691080" cy="296477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40" y="22328296"/>
            <a:ext cx="35753040" cy="69011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40" y="14727349"/>
            <a:ext cx="35753040" cy="760094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31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81720" y="8107682"/>
            <a:ext cx="18577560" cy="22931546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4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7777906"/>
            <a:ext cx="185848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3120" y="11019367"/>
            <a:ext cx="185848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117" y="7777906"/>
            <a:ext cx="18592165" cy="324146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117" y="11019367"/>
            <a:ext cx="18592165" cy="2001985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5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1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2" y="1383453"/>
            <a:ext cx="13838240" cy="58877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230" y="1383456"/>
            <a:ext cx="23514050" cy="2965577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3122" y="7271176"/>
            <a:ext cx="13838240" cy="2376805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525" y="24323040"/>
            <a:ext cx="25237440" cy="287147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525" y="3104727"/>
            <a:ext cx="25237440" cy="208483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525" y="27194513"/>
            <a:ext cx="25237440" cy="407796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3120" y="1391499"/>
            <a:ext cx="37856160" cy="5791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3120" y="8107682"/>
            <a:ext cx="37856160" cy="2293154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31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D63D-9F2F-4293-BB59-7DB568E77EF7}" type="datetimeFigureOut">
              <a:rPr lang="en-US" smtClean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71320" y="32205509"/>
            <a:ext cx="133197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144720" y="32205509"/>
            <a:ext cx="9814560" cy="18499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23D29-7A2E-467B-B467-B0A5F469E8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0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26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2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microsoft.com/office/2007/relationships/hdphoto" Target="../media/hdphoto9.wdp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jpg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42" b="92884" l="8518" r="97456">
                        <a14:foregroundMark x1="39270" y1="26217" x2="39270" y2="26217"/>
                        <a14:foregroundMark x1="35509" y1="5618" x2="35509" y2="5618"/>
                        <a14:foregroundMark x1="35288" y1="20599" x2="35288" y2="20599"/>
                        <a14:foregroundMark x1="14491" y1="36330" x2="14491" y2="36330"/>
                        <a14:foregroundMark x1="14049" y1="48689" x2="14049" y2="48689"/>
                        <a14:foregroundMark x1="8518" y1="38951" x2="8518" y2="38951"/>
                        <a14:foregroundMark x1="62942" y1="81648" x2="62942" y2="81648"/>
                        <a14:foregroundMark x1="50996" y1="82397" x2="65597" y2="85019"/>
                        <a14:foregroundMark x1="87058" y1="67041" x2="86836" y2="79026"/>
                        <a14:foregroundMark x1="75111" y1="78277" x2="83296" y2="56554"/>
                        <a14:foregroundMark x1="94801" y1="8614" x2="95022" y2="56554"/>
                        <a14:foregroundMark x1="97456" y1="76404" x2="97456" y2="56929"/>
                        <a14:foregroundMark x1="12279" y1="33708" x2="12500" y2="45693"/>
                        <a14:foregroundMark x1="10288" y1="49064" x2="15155" y2="48689"/>
                        <a14:foregroundMark x1="77544" y1="85768" x2="77544" y2="85768"/>
                        <a14:foregroundMark x1="72235" y1="87266" x2="90819" y2="90637"/>
                        <a14:foregroundMark x1="73341" y1="92884" x2="68031" y2="84644"/>
                        <a14:foregroundMark x1="73341" y1="85019" x2="67810" y2="90262"/>
                        <a14:foregroundMark x1="34403" y1="37079" x2="38385" y2="17228"/>
                        <a14:backgroundMark x1="44358" y1="24719" x2="44358" y2="14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272" y="21676834"/>
            <a:ext cx="10285180" cy="60755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93" b="89835" l="7240" r="92986">
                        <a14:foregroundMark x1="7240" y1="26950" x2="7240" y2="26950"/>
                        <a14:foregroundMark x1="92986" y1="58629" x2="92986" y2="58629"/>
                        <a14:foregroundMark x1="75339" y1="25059" x2="75339" y2="25059"/>
                        <a14:foregroundMark x1="8145" y1="61939" x2="8145" y2="61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806" y="15186263"/>
            <a:ext cx="8421276" cy="4029638"/>
          </a:xfrm>
          <a:prstGeom prst="rect">
            <a:avLst/>
          </a:prstGeom>
        </p:spPr>
      </p:pic>
      <p:sp>
        <p:nvSpPr>
          <p:cNvPr id="223" name="Rounded Rectangle 222"/>
          <p:cNvSpPr/>
          <p:nvPr/>
        </p:nvSpPr>
        <p:spPr>
          <a:xfrm>
            <a:off x="28779950" y="6181252"/>
            <a:ext cx="12670919" cy="21003574"/>
          </a:xfrm>
          <a:prstGeom prst="roundRect">
            <a:avLst>
              <a:gd name="adj" fmla="val 314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1" name="Group 150"/>
          <p:cNvGrpSpPr/>
          <p:nvPr/>
        </p:nvGrpSpPr>
        <p:grpSpPr>
          <a:xfrm>
            <a:off x="645919" y="6181251"/>
            <a:ext cx="17781556" cy="18416643"/>
            <a:chOff x="457201" y="6118062"/>
            <a:chExt cx="16776587" cy="16590944"/>
          </a:xfr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149" name="Rounded Rectangle 148"/>
            <p:cNvSpPr/>
            <p:nvPr/>
          </p:nvSpPr>
          <p:spPr>
            <a:xfrm>
              <a:off x="457201" y="6118062"/>
              <a:ext cx="16776587" cy="16590944"/>
            </a:xfrm>
            <a:prstGeom prst="roundRect">
              <a:avLst>
                <a:gd name="adj" fmla="val 3140"/>
              </a:avLst>
            </a:prstGeom>
            <a:grp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59040" y="6218927"/>
              <a:ext cx="16314364" cy="16414131"/>
              <a:chOff x="1116240" y="3094727"/>
              <a:chExt cx="16314364" cy="16414131"/>
            </a:xfrm>
            <a:grpFill/>
          </p:grpSpPr>
          <p:sp>
            <p:nvSpPr>
              <p:cNvPr id="2" name="TextBox 1"/>
              <p:cNvSpPr txBox="1"/>
              <p:nvPr/>
            </p:nvSpPr>
            <p:spPr>
              <a:xfrm>
                <a:off x="1222527" y="3276600"/>
                <a:ext cx="6317314" cy="11079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/>
                  <a:t>Project Overview</a:t>
                </a:r>
                <a:endParaRPr lang="en-US" sz="6600" b="1" dirty="0" smtClean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645464" y="3094727"/>
                <a:ext cx="9785140" cy="164141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n-US" sz="4000" b="1" dirty="0" smtClean="0"/>
              </a:p>
              <a:p>
                <a:pPr algn="just"/>
                <a:endParaRPr lang="en-US" sz="2000" b="1" dirty="0"/>
              </a:p>
              <a:p>
                <a:pPr algn="just"/>
                <a:r>
                  <a:rPr lang="en-US" sz="4000" b="1" dirty="0" smtClean="0"/>
                  <a:t>Site Description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Sierra </a:t>
                </a:r>
                <a:r>
                  <a:rPr lang="en-US" sz="3600" dirty="0"/>
                  <a:t>Leone is located on the west coast of Africa and has a land area of 71,620 </a:t>
                </a:r>
                <a:r>
                  <a:rPr lang="en-US" sz="3600" dirty="0" smtClean="0"/>
                  <a:t>km</a:t>
                </a:r>
                <a:r>
                  <a:rPr lang="en-US" sz="3600" baseline="30000" dirty="0" smtClean="0"/>
                  <a:t>2</a:t>
                </a:r>
                <a:endParaRPr lang="en-US" sz="3600" dirty="0"/>
              </a:p>
              <a:p>
                <a:pPr algn="just"/>
                <a:endParaRPr lang="en-US" sz="36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50 treatment centers  a tropical climate with rainy and dry seasons 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571500" indent="-571500" algn="just" defTabSz="4572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The geography varies with mountains, plateaus and coastal regions</a:t>
                </a:r>
              </a:p>
              <a:p>
                <a:pPr marL="571500" indent="-571500" algn="just" defTabSz="45720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571500" indent="-571500" algn="just" defTabSz="457200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Centers should be strategically placed to utilize natural resources</a:t>
                </a:r>
              </a:p>
              <a:p>
                <a:pPr marL="571500" indent="-571500" algn="just" defTabSz="457200">
                  <a:buFont typeface="Arial" panose="020B0604020202020204" pitchFamily="34" charset="0"/>
                  <a:buChar char="•"/>
                </a:pPr>
                <a:endParaRPr lang="en-US" sz="3600" dirty="0"/>
              </a:p>
              <a:p>
                <a:r>
                  <a:rPr lang="en-US" sz="4000" b="1" dirty="0"/>
                  <a:t>General </a:t>
                </a:r>
                <a:r>
                  <a:rPr lang="en-US" sz="4000" b="1" dirty="0" smtClean="0"/>
                  <a:t>Restrictions</a:t>
                </a:r>
              </a:p>
              <a:p>
                <a:endParaRPr lang="en-US" sz="1400" b="1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Materials </a:t>
                </a:r>
                <a:r>
                  <a:rPr lang="en-US" sz="3600" dirty="0"/>
                  <a:t>are lifted by hand: No </a:t>
                </a:r>
                <a:r>
                  <a:rPr lang="en-US" sz="3600" dirty="0" smtClean="0"/>
                  <a:t>cranes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Limited </a:t>
                </a:r>
                <a:r>
                  <a:rPr lang="en-US" sz="3600" dirty="0"/>
                  <a:t>varieties of </a:t>
                </a:r>
                <a:r>
                  <a:rPr lang="en-US" sz="3600" dirty="0" smtClean="0"/>
                  <a:t>concrete</a:t>
                </a:r>
                <a:r>
                  <a:rPr lang="en-US" sz="3600" dirty="0"/>
                  <a:t>, </a:t>
                </a:r>
                <a:r>
                  <a:rPr lang="en-US" sz="3600" dirty="0" smtClean="0"/>
                  <a:t>masonry</a:t>
                </a:r>
                <a:r>
                  <a:rPr lang="en-US" sz="3600" dirty="0"/>
                  <a:t>, </a:t>
                </a:r>
                <a:r>
                  <a:rPr lang="en-US" sz="3600" dirty="0" smtClean="0"/>
                  <a:t>lumber</a:t>
                </a:r>
                <a:r>
                  <a:rPr lang="en-US" sz="3600" dirty="0"/>
                  <a:t>, tin roofing sheets and Steel (pins and rods</a:t>
                </a:r>
                <a:r>
                  <a:rPr lang="en-US" sz="3600" dirty="0" smtClean="0"/>
                  <a:t>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r>
                  <a:rPr lang="en-US" sz="4000" b="1" dirty="0" smtClean="0"/>
                  <a:t>Human and Environmental Interests</a:t>
                </a:r>
              </a:p>
              <a:p>
                <a:pPr algn="just"/>
                <a:endParaRPr lang="en-US" sz="14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Screen all patients for EBOLA in triage tent and redirect them to EBOLA center if necessary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To treat patients without EBOLA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endParaRPr lang="en-US" sz="36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Bicycle facility and rainwater management </a:t>
                </a:r>
              </a:p>
              <a:p>
                <a:pPr algn="just"/>
                <a:endParaRPr lang="en-US" sz="3600" dirty="0" smtClean="0"/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600" dirty="0" smtClean="0"/>
                  <a:t>Maximum use of daylight with minimum natural heating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00463" y="9305646"/>
                <a:ext cx="3106153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Basic Map of Sierra Leone</a:t>
                </a:r>
                <a:endParaRPr lang="en-US" sz="2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16240" y="13300444"/>
                <a:ext cx="266700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Topography Map</a:t>
                </a:r>
                <a:endParaRPr lang="en-US" sz="2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524500" y="7910096"/>
                <a:ext cx="381000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sp>
        <p:nvSpPr>
          <p:cNvPr id="132" name="TextBox 131"/>
          <p:cNvSpPr txBox="1"/>
          <p:nvPr/>
        </p:nvSpPr>
        <p:spPr>
          <a:xfrm>
            <a:off x="10097981" y="33548660"/>
            <a:ext cx="420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Thatch Roofing</a:t>
            </a:r>
            <a:endParaRPr lang="en-US" sz="28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8117800" y="27335748"/>
            <a:ext cx="13585319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0" b="1" dirty="0" smtClean="0"/>
              <a:t>Proposed Design of Primary Care Facility in Sierra Leone</a:t>
            </a:r>
          </a:p>
          <a:p>
            <a:pPr algn="r"/>
            <a:r>
              <a:rPr lang="en-US" sz="4800" dirty="0" smtClean="0"/>
              <a:t>Andres Hartman, Eric </a:t>
            </a:r>
            <a:r>
              <a:rPr lang="en-US" sz="4800" dirty="0" err="1" smtClean="0"/>
              <a:t>Borkowicz</a:t>
            </a:r>
            <a:r>
              <a:rPr lang="en-US" sz="4800" dirty="0" smtClean="0"/>
              <a:t>, Luke Yanek</a:t>
            </a:r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EGR 343: Green Architectural Engineering</a:t>
            </a:r>
          </a:p>
          <a:p>
            <a:pPr algn="r"/>
            <a:r>
              <a:rPr lang="en-US" sz="2800" dirty="0" smtClean="0"/>
              <a:t>Elizabethtown College, Elizabethtown, PA</a:t>
            </a:r>
            <a:endParaRPr lang="en-US" sz="2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1112040" y="33465063"/>
            <a:ext cx="3237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 KW Producing PV </a:t>
            </a:r>
          </a:p>
          <a:p>
            <a:pPr algn="ctr"/>
            <a:endParaRPr lang="en-US" sz="28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5490257" y="33526941"/>
            <a:ext cx="387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Black Water Storage Tank</a:t>
            </a:r>
            <a:endParaRPr lang="en-US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018933" y="33311497"/>
            <a:ext cx="348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Triage Tent</a:t>
            </a:r>
            <a:endParaRPr lang="en-US" sz="2800" dirty="0"/>
          </a:p>
        </p:txBody>
      </p:sp>
      <p:cxnSp>
        <p:nvCxnSpPr>
          <p:cNvPr id="1053" name="Straight Arrow Connector 1052"/>
          <p:cNvCxnSpPr/>
          <p:nvPr/>
        </p:nvCxnSpPr>
        <p:spPr>
          <a:xfrm>
            <a:off x="26746201" y="25527000"/>
            <a:ext cx="687881" cy="495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flipH="1">
            <a:off x="7513557" y="29676117"/>
            <a:ext cx="1735645" cy="10959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 flipH="1">
            <a:off x="22783800" y="24714603"/>
            <a:ext cx="3111542" cy="55094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 flipH="1" flipV="1">
            <a:off x="9982200" y="28498800"/>
            <a:ext cx="1080708" cy="39053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18625822" y="13045248"/>
            <a:ext cx="8703655" cy="6890649"/>
            <a:chOff x="18473422" y="12901605"/>
            <a:chExt cx="8703655" cy="6890649"/>
          </a:xfrm>
        </p:grpSpPr>
        <p:sp>
          <p:nvSpPr>
            <p:cNvPr id="130" name="TextBox 129"/>
            <p:cNvSpPr txBox="1"/>
            <p:nvPr/>
          </p:nvSpPr>
          <p:spPr>
            <a:xfrm>
              <a:off x="19888200" y="12901605"/>
              <a:ext cx="60265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Site </a:t>
              </a:r>
              <a:r>
                <a:rPr lang="en-US" sz="3600" dirty="0" smtClean="0"/>
                <a:t>View Focusing on Treatment Center</a:t>
              </a:r>
              <a:endParaRPr lang="en-US" sz="36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8473422" y="14457373"/>
              <a:ext cx="1941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Gutters</a:t>
              </a:r>
              <a:endParaRPr lang="en-US" sz="2400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25235861" y="19330589"/>
              <a:ext cx="1941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Bike Rack</a:t>
              </a:r>
              <a:endParaRPr lang="en-US" sz="2400" dirty="0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19444031" y="14919038"/>
              <a:ext cx="88790" cy="101551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H="1" flipV="1">
              <a:off x="25454715" y="18332855"/>
              <a:ext cx="576453" cy="99773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9924" y="4593068"/>
            <a:ext cx="42443400" cy="969532"/>
            <a:chOff x="49924" y="4656313"/>
            <a:chExt cx="42443400" cy="1287287"/>
          </a:xfrm>
        </p:grpSpPr>
        <p:grpSp>
          <p:nvGrpSpPr>
            <p:cNvPr id="109" name="Group 108"/>
            <p:cNvGrpSpPr>
              <a:grpSpLocks/>
            </p:cNvGrpSpPr>
            <p:nvPr/>
          </p:nvGrpSpPr>
          <p:grpSpPr>
            <a:xfrm>
              <a:off x="550625" y="4656313"/>
              <a:ext cx="11750515" cy="858160"/>
              <a:chOff x="-17841463" y="22010317"/>
              <a:chExt cx="10742861" cy="930519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-12356402" y="22010317"/>
                <a:ext cx="5257800" cy="930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Sterilization </a:t>
                </a:r>
                <a:endParaRPr lang="en-US" sz="3600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-17841463" y="22010318"/>
                <a:ext cx="5366361" cy="93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smtClean="0"/>
                  <a:t>Waiting</a:t>
                </a:r>
                <a:endParaRPr lang="en-US" sz="3600" dirty="0"/>
              </a:p>
            </p:txBody>
          </p:sp>
        </p:grpSp>
        <p:cxnSp>
          <p:nvCxnSpPr>
            <p:cNvPr id="154" name="Straight Connector 153"/>
            <p:cNvCxnSpPr/>
            <p:nvPr/>
          </p:nvCxnSpPr>
          <p:spPr>
            <a:xfrm>
              <a:off x="49924" y="5943600"/>
              <a:ext cx="42443400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Rectangle 155"/>
          <p:cNvSpPr/>
          <p:nvPr/>
        </p:nvSpPr>
        <p:spPr>
          <a:xfrm>
            <a:off x="-48126" y="0"/>
            <a:ext cx="42062400" cy="34747200"/>
          </a:xfrm>
          <a:prstGeom prst="rect">
            <a:avLst/>
          </a:prstGeom>
          <a:noFill/>
          <a:ln w="1270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7" y="14076352"/>
            <a:ext cx="3040204" cy="336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0061222" y="16665714"/>
            <a:ext cx="918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km</a:t>
            </a:r>
            <a:r>
              <a:rPr lang="en-US" sz="3600" baseline="30000" dirty="0"/>
              <a:t>2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51" y="7831791"/>
            <a:ext cx="4244922" cy="532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99" y="18637722"/>
            <a:ext cx="6331564" cy="265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90712" y="21476779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Aerial View 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330747" y="17621988"/>
            <a:ext cx="2374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Village Huts</a:t>
            </a:r>
          </a:p>
        </p:txBody>
      </p:sp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321" y="29849352"/>
            <a:ext cx="3678384" cy="36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8058" y="30859789"/>
            <a:ext cx="4064530" cy="22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558474" y="6723795"/>
            <a:ext cx="10703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Design Specifications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529631" y="7742050"/>
            <a:ext cx="11237369" cy="1000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 smtClean="0"/>
          </a:p>
          <a:p>
            <a:r>
              <a:rPr lang="en-US" sz="4000" b="1" dirty="0" smtClean="0"/>
              <a:t>General Guidelines</a:t>
            </a:r>
          </a:p>
          <a:p>
            <a:pPr algn="just"/>
            <a:endParaRPr lang="en-US" sz="14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Corrugated </a:t>
            </a:r>
            <a:r>
              <a:rPr lang="en-US" sz="3600" dirty="0"/>
              <a:t>steel roofs lined with basic gutters</a:t>
            </a:r>
          </a:p>
          <a:p>
            <a:pPr marL="2766060" lvl="1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Basic doors and windows </a:t>
            </a:r>
            <a:r>
              <a:rPr lang="en-US" sz="3600" dirty="0" smtClean="0"/>
              <a:t>that open to </a:t>
            </a:r>
            <a:r>
              <a:rPr lang="en-US" sz="3600" dirty="0"/>
              <a:t>allow optimum ventilation</a:t>
            </a:r>
          </a:p>
          <a:p>
            <a:pPr marL="2766060" lvl="1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Medical equipment suitable for basic primary care</a:t>
            </a:r>
          </a:p>
          <a:p>
            <a:pPr marL="2766060" lvl="1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3 Kilowatt photovoltaic </a:t>
            </a:r>
            <a:r>
              <a:rPr lang="en-US" sz="3600" dirty="0" smtClean="0"/>
              <a:t>system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Limited use of resources: natural and man </a:t>
            </a:r>
            <a:r>
              <a:rPr lang="en-US" sz="3600" dirty="0" smtClean="0"/>
              <a:t>made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Sinks accompanied by a drainage </a:t>
            </a:r>
            <a:r>
              <a:rPr lang="en-US" sz="3600" dirty="0" smtClean="0"/>
              <a:t>system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766060" lvl="1" indent="-57150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lvl="1"/>
            <a:endParaRPr lang="en-US" sz="36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29529631" y="15186263"/>
            <a:ext cx="11237368" cy="1418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Key </a:t>
            </a:r>
            <a:r>
              <a:rPr lang="en-US" sz="4000" b="1" dirty="0" smtClean="0"/>
              <a:t>Design </a:t>
            </a:r>
            <a:r>
              <a:rPr lang="en-US" sz="4000" b="1" dirty="0" smtClean="0"/>
              <a:t>Specifications</a:t>
            </a:r>
          </a:p>
          <a:p>
            <a:endParaRPr lang="en-US" sz="1400" b="1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No </a:t>
            </a:r>
            <a:r>
              <a:rPr lang="en-US" sz="3600" dirty="0" smtClean="0"/>
              <a:t>ceiling - </a:t>
            </a:r>
            <a:r>
              <a:rPr lang="en-US" sz="3600" dirty="0" smtClean="0"/>
              <a:t>save material.  A steel roof with a thatched roof 1 foot above for natural </a:t>
            </a:r>
            <a:r>
              <a:rPr lang="en-US" sz="3600" dirty="0" smtClean="0"/>
              <a:t>ventilation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Rainwater collection system with </a:t>
            </a:r>
            <a:r>
              <a:rPr lang="en-US" sz="3600" dirty="0" smtClean="0"/>
              <a:t>black storage </a:t>
            </a:r>
            <a:r>
              <a:rPr lang="en-US" sz="3600" dirty="0"/>
              <a:t>tank </a:t>
            </a:r>
            <a:r>
              <a:rPr lang="en-US" sz="3600" dirty="0" smtClean="0"/>
              <a:t>and passive </a:t>
            </a:r>
            <a:r>
              <a:rPr lang="en-US" sz="3600" dirty="0"/>
              <a:t>solar </a:t>
            </a:r>
            <a:r>
              <a:rPr lang="en-US" sz="3600" dirty="0" smtClean="0"/>
              <a:t>cover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Small water heater powered by PV which heats the rain </a:t>
            </a:r>
            <a:r>
              <a:rPr lang="en-US" sz="3600" dirty="0" smtClean="0"/>
              <a:t>basin water</a:t>
            </a:r>
            <a:endParaRPr lang="en-US" sz="3600" dirty="0" smtClean="0"/>
          </a:p>
          <a:p>
            <a:pPr marL="2766060" lvl="1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Wooden benches and plastic chairs, which are easy to </a:t>
            </a:r>
            <a:r>
              <a:rPr lang="en-US" sz="3600" dirty="0" smtClean="0"/>
              <a:t>sterilize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/>
              <a:t>Large washable plastic mats in the center of the waiting room to be used for occupational/physical </a:t>
            </a:r>
            <a:r>
              <a:rPr lang="en-US" sz="3600" dirty="0" smtClean="0"/>
              <a:t>therapy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 smtClean="0"/>
              <a:t>10ft by 10ft tent placed far and not directly in front of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marL="276606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766060" lvl="1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sp>
        <p:nvSpPr>
          <p:cNvPr id="50" name="TextBox 49"/>
          <p:cNvSpPr txBox="1"/>
          <p:nvPr/>
        </p:nvSpPr>
        <p:spPr>
          <a:xfrm>
            <a:off x="14089674" y="4593075"/>
            <a:ext cx="667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Floor Plan Overview</a:t>
            </a:r>
            <a:endParaRPr lang="en-US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21209021" y="4593075"/>
            <a:ext cx="621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Store</a:t>
            </a:r>
            <a:endParaRPr lang="en-US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29529631" y="4563724"/>
            <a:ext cx="3531468" cy="646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Consultation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35104899" y="456371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Observation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92" y="14076352"/>
            <a:ext cx="3368589" cy="33600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2087" y="29895490"/>
            <a:ext cx="3328663" cy="33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250" r="94750">
                        <a14:foregroundMark x1="93250" y1="28000" x2="94750" y2="68500"/>
                        <a14:foregroundMark x1="6250" y1="33000" x2="6250" y2="74250"/>
                        <a14:backgroundMark x1="15500" y1="78500" x2="39750" y2="71500"/>
                        <a14:backgroundMark x1="42000" y1="70750" x2="705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501" y="30428528"/>
            <a:ext cx="2671441" cy="267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6000" r="95500">
                        <a14:foregroundMark x1="6000" y1="60500" x2="6000" y2="60500"/>
                        <a14:foregroundMark x1="95500" y1="68750" x2="955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6640" y="3144067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135644" y="33538025"/>
            <a:ext cx="325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Gutter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60" b="89951" l="9895" r="89895">
                        <a14:foregroundMark x1="23158" y1="26689" x2="23158" y2="26689"/>
                        <a14:foregroundMark x1="54947" y1="6260" x2="54947" y2="6260"/>
                        <a14:foregroundMark x1="76421" y1="27183" x2="76421" y2="27183"/>
                        <a14:foregroundMark x1="85474" y1="37727" x2="85474" y2="37727"/>
                        <a14:foregroundMark x1="80632" y1="86491" x2="80632" y2="86491"/>
                        <a14:foregroundMark x1="60000" y1="72982" x2="60000" y2="72982"/>
                        <a14:foregroundMark x1="54526" y1="69522" x2="54526" y2="69522"/>
                        <a14:foregroundMark x1="50105" y1="55848" x2="50105" y2="55848"/>
                        <a14:foregroundMark x1="44421" y1="56178" x2="44421" y2="56178"/>
                        <a14:foregroundMark x1="44421" y1="52554" x2="44421" y2="52554"/>
                        <a14:foregroundMark x1="41895" y1="51236" x2="41895" y2="51236"/>
                        <a14:foregroundMark x1="40632" y1="49094" x2="53263" y2="55189"/>
                        <a14:foregroundMark x1="40632" y1="48600" x2="54947" y2="48270"/>
                        <a14:foregroundMark x1="54947" y1="48270" x2="55158" y2="59638"/>
                        <a14:foregroundMark x1="54526" y1="59638" x2="45263" y2="59308"/>
                        <a14:foregroundMark x1="36632" y1="70181" x2="36632" y2="70181"/>
                        <a14:foregroundMark x1="29053" y1="53213" x2="29053" y2="53213"/>
                        <a14:foregroundMark x1="16211" y1="54366" x2="16211" y2="54366"/>
                        <a14:foregroundMark x1="60000" y1="71334" x2="60000" y2="71334"/>
                        <a14:backgroundMark x1="56632" y1="73970" x2="56632" y2="73970"/>
                        <a14:backgroundMark x1="58105" y1="71829" x2="58105" y2="71829"/>
                        <a14:backgroundMark x1="62316" y1="71334" x2="62316" y2="71334"/>
                        <a14:backgroundMark x1="62737" y1="71005" x2="62737" y2="71005"/>
                        <a14:backgroundMark x1="62316" y1="72158" x2="62316" y2="72158"/>
                        <a14:backgroundMark x1="60000" y1="71334" x2="60000" y2="71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078" y="24421072"/>
            <a:ext cx="5606765" cy="71648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09" y="8382000"/>
            <a:ext cx="10057487" cy="3256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17" b="98614" l="2899" r="96687">
                        <a14:foregroundMark x1="2899" y1="1617" x2="96894" y2="1617"/>
                        <a14:foregroundMark x1="3313" y1="98614" x2="2899" y2="4157"/>
                        <a14:foregroundMark x1="17391" y1="91224" x2="85714" y2="91917"/>
                        <a14:foregroundMark x1="72878" y1="83834" x2="46377" y2="49423"/>
                        <a14:foregroundMark x1="21946" y1="8545" x2="33540" y2="6236"/>
                        <a14:foregroundMark x1="66253" y1="9469" x2="91925" y2="10624"/>
                        <a14:foregroundMark x1="72878" y1="44111" x2="81159" y2="25404"/>
                        <a14:foregroundMark x1="85714" y1="51039" x2="87371" y2="32794"/>
                        <a14:foregroundMark x1="31884" y1="53349" x2="16563" y2="16397"/>
                        <a14:backgroundMark x1="0" y1="2079" x2="0" y2="81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488" y="410992"/>
            <a:ext cx="4601217" cy="38674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0" y="410992"/>
            <a:ext cx="4900450" cy="38945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459" y="379461"/>
            <a:ext cx="5351984" cy="38945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28" y="379461"/>
            <a:ext cx="5004411" cy="389455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69" y="379461"/>
            <a:ext cx="6282870" cy="38945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11" y="379460"/>
            <a:ext cx="5647608" cy="389455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0263321" y="7401858"/>
            <a:ext cx="592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East View With Elevations</a:t>
            </a:r>
            <a:endParaRPr lang="en-US" sz="3600" dirty="0"/>
          </a:p>
        </p:txBody>
      </p:sp>
      <p:cxnSp>
        <p:nvCxnSpPr>
          <p:cNvPr id="111" name="Straight Arrow Connector 110"/>
          <p:cNvCxnSpPr/>
          <p:nvPr/>
        </p:nvCxnSpPr>
        <p:spPr>
          <a:xfrm flipV="1">
            <a:off x="18138272" y="24384000"/>
            <a:ext cx="3465676" cy="5511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4404</TotalTime>
  <Words>332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Davenhall, Carl S</dc:creator>
  <cp:lastModifiedBy>User</cp:lastModifiedBy>
  <cp:revision>307</cp:revision>
  <cp:lastPrinted>2012-08-01T22:39:21Z</cp:lastPrinted>
  <dcterms:created xsi:type="dcterms:W3CDTF">2012-07-24T15:06:28Z</dcterms:created>
  <dcterms:modified xsi:type="dcterms:W3CDTF">2014-10-30T03:25:46Z</dcterms:modified>
</cp:coreProperties>
</file>